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72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a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d19f31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84ab79b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e2801db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0_1#c0ca4e274?vop=1&amp;pid=e2801db21&amp;color=0,0,0&amp;bt=1&amp;bbb=1&amp;hb=1"/>
              <p:cNvSpPr/>
              <p:nvPr/>
            </p:nvSpPr>
            <p:spPr>
              <a:xfrm>
                <a:off x="832104" y="1080000"/>
                <a:ext cx="10533888" cy="80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示例2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经过调研，得到2019年到2024年某活动当天某电商平台线上日销售额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（单位：百亿元）与年份（第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年）的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6组数据</a:t>
                </a:r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时间变量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的取值依次为1,2,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⋯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,6），对数据进行处理，得到如图①所示的散点图及一些统计量的值.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𝑥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bar>
                      <m:barPr>
                        <m:pos m:val="top"/>
                        <m:ctrlP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</m:t>
                        </m:r>
                      </m:den>
                    </m:f>
                    <m:limLow>
                      <m:limLowPr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4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lim>
                        </m:limUpp>
                      </m:e>
                      <m:lim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4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0_1#c0ca4e274?vop=1&amp;pid=e2801db2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800100"/>
              </a:xfrm>
              <a:prstGeom prst="rect">
                <a:avLst/>
              </a:prstGeom>
              <a:blipFill>
                <a:blip r:embed="rId3"/>
                <a:stretch>
                  <a:fillRect l="-1042" b="-61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QO_4_BD.10_2#c0ca4e274?colgroup=5,3,9,9,3,9,11&amp;vop=1&amp;pid=e2801db21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1446803"/>
                  </p:ext>
                </p:extLst>
              </p:nvPr>
            </p:nvGraphicFramePr>
            <p:xfrm>
              <a:off x="832104" y="1996432"/>
              <a:ext cx="10524744" cy="929387"/>
            </p:xfrm>
            <a:graphic>
              <a:graphicData uri="http://schemas.openxmlformats.org/drawingml/2006/table">
                <a:tbl>
                  <a:tblPr/>
                  <a:tblGrid>
                    <a:gridCol w="11704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31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315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i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x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i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i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200"/>
                            </a:lnSpc>
                          </a:pP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t</m:t>
                                  </m:r>
                                </m:e>
                              </m:ba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i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6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t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i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y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i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48.7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388.1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QO_4_BD.10_2#c0ca4e274?colgroup=5,3,9,9,3,9,11&amp;vop=1&amp;pid=e2801db21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31446803"/>
                  </p:ext>
                </p:extLst>
              </p:nvPr>
            </p:nvGraphicFramePr>
            <p:xfrm>
              <a:off x="832104" y="1996432"/>
              <a:ext cx="10524744" cy="929387"/>
            </p:xfrm>
            <a:graphic>
              <a:graphicData uri="http://schemas.openxmlformats.org/drawingml/2006/table">
                <a:tbl>
                  <a:tblPr/>
                  <a:tblGrid>
                    <a:gridCol w="11704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3152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31520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89280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2212848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21" t="-990" r="-800521" b="-623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60833" t="-990" r="-1180833" b="-623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0643" t="-990" r="-355627" b="-623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1290" t="-990" r="-256774" b="-623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778333" t="-990" r="-563333" b="-623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38907" t="-990" r="-117363" b="-623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76033" t="-990" r="-551" b="-6237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48.7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3.5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9.4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388.1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4_BD.10_3#c0ca4e274?vop=1&amp;pid=e2801db21&amp;color=0,0,0&amp;bbb=1&amp;hb=1"/>
              <p:cNvSpPr/>
              <p:nvPr/>
            </p:nvSpPr>
            <p:spPr>
              <a:xfrm>
                <a:off x="832104" y="3063232"/>
                <a:ext cx="10533888" cy="6174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分别用两种模型：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进行拟合，得到相应的经验回归方程，并进行残差分析，得到如图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②所示的残差图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残差值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观测值-预测值）.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4_BD.10_3#c0ca4e274?vop=1&amp;pid=e2801db21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63232"/>
                <a:ext cx="10533888" cy="617411"/>
              </a:xfrm>
              <a:prstGeom prst="rect">
                <a:avLst/>
              </a:prstGeom>
              <a:blipFill>
                <a:blip r:embed="rId5"/>
                <a:stretch>
                  <a:fillRect l="-1042" b="-1666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QO_4_BD.10_5#c0ca4e274?iti=1&amp;htil=1&amp;vop=1&amp;pid=e2801db21&amp;color=0,0,0&amp;tib=255,255,255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1176" y="4330946"/>
            <a:ext cx="1828800" cy="122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QO_4_BD.10_6#c0ca4e274?iti=2&amp;htil=1&amp;vop=1&amp;pid=e2801db21&amp;color=0,0,0&amp;tib=255,255,255" descr="preencoded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19288" y="3809738"/>
            <a:ext cx="1417320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QO_4_BD.10_7#c0ca4e274?iti=1&amp;htil=1&amp;vop=1&amp;pid=e2801db21&amp;color=0,0,0&amp;bbb=1"/>
          <p:cNvSpPr/>
          <p:nvPr/>
        </p:nvSpPr>
        <p:spPr>
          <a:xfrm>
            <a:off x="3267932" y="5683242"/>
            <a:ext cx="395288" cy="666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图①</a:t>
            </a:r>
            <a:endParaRPr lang="en-US" altLang="zh-CN" sz="1400" dirty="0"/>
          </a:p>
        </p:txBody>
      </p:sp>
      <p:sp>
        <p:nvSpPr>
          <p:cNvPr id="8" name="QO_4_BD.10_8#c0ca4e274?iti=2&amp;htil=1&amp;vop=1&amp;pid=e2801db21&amp;color=0,0,0&amp;bbb=1"/>
          <p:cNvSpPr/>
          <p:nvPr/>
        </p:nvSpPr>
        <p:spPr>
          <a:xfrm>
            <a:off x="8530304" y="5683242"/>
            <a:ext cx="395288" cy="6664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24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图②</a:t>
            </a:r>
            <a:endParaRPr lang="en-US" altLang="zh-CN" sz="1400" dirty="0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_1#5e311391c?vop=1&amp;pid=c0ca4e274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根据题中信息，通过残差图比较模型①，②的拟合效果，应选择哪一个模型进行拟合？请说明理由；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AS.12_1#5e311391c?vop=1&amp;pid=c0ca4e274&amp;color=0,0,0&amp;bbb=1&amp;hb=1"/>
              <p:cNvSpPr/>
              <p:nvPr/>
            </p:nvSpPr>
            <p:spPr>
              <a:xfrm>
                <a:off x="832104" y="1362575"/>
                <a:ext cx="10533888" cy="61379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由残差图可知模型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的残差值比较分散和远离横轴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所以模型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①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的残差平方和大于模型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的残差平方和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所以应选择模型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②.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AS.12_1#5e311391c?vop=1&amp;pid=c0ca4e274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362575"/>
                <a:ext cx="10533888" cy="613791"/>
              </a:xfrm>
              <a:prstGeom prst="rect">
                <a:avLst/>
              </a:prstGeom>
              <a:blipFill>
                <a:blip r:embed="rId3"/>
                <a:stretch>
                  <a:fillRect l="-1042" r="-174" b="-19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13_1#43d1be02f?vop=1&amp;pid=c0ca4e274&amp;color=0,0,0&amp;bbb=1"/>
              <p:cNvSpPr/>
              <p:nvPr/>
            </p:nvSpPr>
            <p:spPr>
              <a:xfrm>
                <a:off x="832104" y="1982081"/>
                <a:ext cx="10533888" cy="1041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根据（1）中所选模型，求出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的经验回归方程（系数精确到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）.</a:t>
                </a:r>
                <a:endParaRPr lang="en-US" altLang="zh-CN" sz="1400" dirty="0"/>
              </a:p>
              <a:p>
                <a:pPr latinLnBrk="1">
                  <a:lnSpc>
                    <a:spcPts val="5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: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𝑛𝑥</m:t>
                            </m:r>
                          </m:e>
                        </m:ba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𝑛𝑥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BD.13_1#43d1be02f?vop=1&amp;pid=c0ca4e27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982081"/>
                <a:ext cx="10533888" cy="1041400"/>
              </a:xfrm>
              <a:prstGeom prst="rect">
                <a:avLst/>
              </a:prstGeom>
              <a:blipFill>
                <a:blip r:embed="rId4"/>
                <a:stretch>
                  <a:fillRect l="-1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14_1#43d1be02f?vop=1&amp;pid=c0ca4e274&amp;color=0,0,0&amp;bbb=1"/>
              <p:cNvSpPr/>
              <p:nvPr/>
            </p:nvSpPr>
            <p:spPr>
              <a:xfrm>
                <a:off x="832104" y="3023481"/>
                <a:ext cx="10533888" cy="13388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对于模型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②：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endParaRPr lang="en-US" altLang="zh-CN" sz="14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则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𝑛𝑡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388.1−6×1.1×48.7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9.4−6×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1.1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≈31.2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𝑎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𝑏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=48.7−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388.1−6×1.1×48.7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9.4−6×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1.1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×1.1≈14.4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=31.2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+14.4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关于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的经验回归方程为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=31.2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+14.4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步骤5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14_1#43d1be02f?vop=1&amp;pid=c0ca4e274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23481"/>
                <a:ext cx="10533888" cy="1338898"/>
              </a:xfrm>
              <a:prstGeom prst="rect">
                <a:avLst/>
              </a:prstGeom>
              <a:blipFill>
                <a:blip r:embed="rId5"/>
                <a:stretch>
                  <a:fillRect l="-1042" b="-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EX.15_1#c0ca4e274?vop=1&amp;pid=e2801db21&amp;color=0,0,0&amp;bt=1&amp;bbb=1"/>
          <p:cNvSpPr/>
          <p:nvPr/>
        </p:nvSpPr>
        <p:spPr>
          <a:xfrm>
            <a:off x="832104" y="1080000"/>
            <a:ext cx="10533888" cy="60229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600"/>
              </a:lnSpc>
            </a:pPr>
            <a:r>
              <a:rPr lang="en-US" altLang="zh-CN" sz="14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攻略审题</a:t>
            </a:r>
            <a:endParaRPr lang="en-US" altLang="zh-CN" sz="1400" dirty="0"/>
          </a:p>
          <a:p>
            <a:pPr latinLnBrk="1">
              <a:lnSpc>
                <a:spcPts val="2400"/>
              </a:lnSpc>
            </a:pPr>
            <a:r>
              <a:rPr lang="en-US" altLang="zh-CN" sz="1400" b="0" i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题中给出残差图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则可根据对拟合优度的判断选择使用什么模型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再按照步骤求解经验回归方程即可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</a:t>
            </a:r>
            <a:endParaRPr lang="en-US" altLang="zh-CN" sz="1400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79991a5e.fixed?pid=80535458c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大招攻略</a:t>
            </a:r>
            <a:endParaRPr lang="en-US" altLang="zh-CN" sz="5400" dirty="0"/>
          </a:p>
        </p:txBody>
      </p:sp>
      <p:sp>
        <p:nvSpPr>
          <p:cNvPr id="3" name="C_2_BD#b79991a5e.fixed?pid=80535458c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非线性回归方程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d340624e5?pid=7d19f3132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8456" y="1080000"/>
            <a:ext cx="4901184" cy="1993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b5b1f7d0d?pid=84ab79b85&amp;color=0,0,0&amp;bt=1&amp;bbb=1"/>
          <p:cNvSpPr/>
          <p:nvPr/>
        </p:nvSpPr>
        <p:spPr>
          <a:xfrm>
            <a:off x="832104" y="1080000"/>
            <a:ext cx="10533888" cy="37024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.建立非线性回归方程的基本步骤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骤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确定研究对象，明确哪个是解释变量，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哪个是响应变量；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骤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根据数据画出散点图，根据散点图选择合适的非线性回归模型（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或根据拟合优度判断）；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骤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通过换元，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将非线性回归模型转化为线性回归模型；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一般题目都有明显的暗示应如何换元，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换元成什么变量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骤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按照公式计算经验回归方程中的参数，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得到线性经验回归方程；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1800" b="0" i="0" dirty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使用线性经验回归方程的公式，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楷体" pitchFamily="34" charset="-122"/>
                <a:cs typeface="微软雅黑" pitchFamily="34" charset="-120"/>
              </a:rPr>
              <a:t>要代入新元对应的数据</a:t>
            </a:r>
            <a:r>
              <a:rPr lang="en-US" altLang="zh-CN" sz="1800" b="0" i="0">
                <a:solidFill>
                  <a:srgbClr val="00A0A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</a:t>
            </a:r>
            <a:endParaRPr lang="en-US" altLang="zh-CN" sz="1800" dirty="0"/>
          </a:p>
          <a:p>
            <a:pPr latinLnBrk="1">
              <a:lnSpc>
                <a:spcPts val="33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步</a:t>
            </a:r>
            <a:r>
              <a:rPr lang="en-US" altLang="zh-CN" sz="18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骤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</a:t>
            </a:r>
            <a:r>
              <a:rPr lang="en-US" altLang="zh-CN" sz="18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消去新元，</a:t>
            </a:r>
            <a:r>
              <a:rPr lang="en-US" altLang="zh-CN" sz="18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得到非线性经验回归方程.</a:t>
            </a:r>
            <a:endParaRPr lang="en-US" altLang="zh-CN" sz="1800" dirty="0"/>
          </a:p>
          <a:p>
            <a:pPr latinLnBrk="1">
              <a:lnSpc>
                <a:spcPts val="3100"/>
              </a:lnSpc>
            </a:pPr>
            <a:r>
              <a:rPr lang="en-US" altLang="zh-CN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r>
              <a:rPr lang="en-US" altLang="zh-CN" sz="18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.常见的非线性回归模型及线性转化</a:t>
            </a:r>
            <a:r>
              <a:rPr lang="en-US" altLang="zh-CN" sz="100" b="1" i="0" kern="0" spc="-9990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#3</a:t>
            </a:r>
            <a:endParaRPr lang="en-US" altLang="zh-CN" sz="1800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" name="P_4_BD#b5b1f7d0d?colgroup=12,23,19&amp;pid=84ab79b85&amp;color=0,0,0&amp;bbb=1">
                <a:extLst>
                  <a:ext uri="{FF2B5EF4-FFF2-40B4-BE49-F238E27FC236}">
                    <a16:creationId xmlns:a16="http://schemas.microsoft.com/office/drawing/2014/main" id="{44A4BDE3-7BB9-20AF-A159-04C03F027C9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0457340"/>
                  </p:ext>
                </p:extLst>
              </p:nvPr>
            </p:nvGraphicFramePr>
            <p:xfrm>
              <a:off x="832104" y="1080000"/>
              <a:ext cx="10524744" cy="1996758"/>
            </p:xfrm>
            <a:graphic>
              <a:graphicData uri="http://schemas.openxmlformats.org/drawingml/2006/table">
                <a:tbl>
                  <a:tblPr/>
                  <a:tblGrid>
                    <a:gridCol w="24688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165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393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曲线方程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变换公式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变换后的线性关系式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470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𝑏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𝑣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𝑢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𝑢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𝑏𝑣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4706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𝑏𝑥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𝑢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𝑢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3395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f>
                                    <m:fPr>
                                      <m:ctrlPr>
                                        <a:rPr lang="en-US" altLang="zh-CN" sz="1400" b="0" i="1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𝑏</m:t>
                                      </m:r>
                                    </m:num>
                                    <m:den>
                                      <m:r>
                                        <a:rPr lang="en-US" altLang="zh-CN" sz="1400" b="0" i="0" spc="-100">
                                          <a:solidFill>
                                            <a:srgbClr val="000000"/>
                                          </a:solidFill>
                                          <a:latin typeface="Cambria Math" pitchFamily="34" charset="0"/>
                                          <a:ea typeface="Cambria Math" pitchFamily="34" charset="-122"/>
                                          <a:cs typeface="Cambria Math" pitchFamily="34" charset="-120"/>
                                        </a:rPr>
                                        <m:t>𝑥</m:t>
                                      </m:r>
                                    </m:den>
                                  </m:f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30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𝑣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,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𝑢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𝑢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𝑐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𝑏𝑣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𝑣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ln</m:t>
                              </m:r>
                              <m:r>
                                <m:rPr>
                                  <m:nor/>
                                </m:rP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 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𝑏𝑣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3309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𝑣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𝑥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𝑦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=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𝑎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+</m:t>
                              </m:r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𝑏𝑣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" name="P_4_BD#b5b1f7d0d?colgroup=12,23,19&amp;pid=84ab79b85&amp;color=0,0,0&amp;bbb=1">
                <a:extLst>
                  <a:ext uri="{FF2B5EF4-FFF2-40B4-BE49-F238E27FC236}">
                    <a16:creationId xmlns:a16="http://schemas.microsoft.com/office/drawing/2014/main" id="{44A4BDE3-7BB9-20AF-A159-04C03F027C9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90457340"/>
                  </p:ext>
                </p:extLst>
              </p:nvPr>
            </p:nvGraphicFramePr>
            <p:xfrm>
              <a:off x="832104" y="1080000"/>
              <a:ext cx="10524744" cy="1996758"/>
            </p:xfrm>
            <a:graphic>
              <a:graphicData uri="http://schemas.openxmlformats.org/drawingml/2006/table">
                <a:tbl>
                  <a:tblPr/>
                  <a:tblGrid>
                    <a:gridCol w="246888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1655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639312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1381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曲线方程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变换公式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1" i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变换后的线性关系式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DBEEF3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470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" t="-103922" r="-326914" b="-4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000" t="-103922" r="-82621" b="-4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9447" t="-103922" r="-335" b="-44902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1470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" t="-200000" r="-326914" b="-3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000" t="-200000" r="-82621" b="-3403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9447" t="-200000" r="-335" b="-34038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3395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" t="-219718" r="-326914" b="-149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000" t="-219718" r="-82621" b="-1492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9447" t="-219718" r="-335" b="-14929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6261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" t="-445098" r="-326914" b="-1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000" t="-445098" r="-82621" b="-1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9447" t="-445098" r="-335" b="-1078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31330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247" t="-545098" r="-326914" b="-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56000" t="-545098" r="-82621" b="-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2"/>
                          <a:stretch>
                            <a:fillRect l="-189447" t="-545098" r="-335" b="-78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_BD#b5b1f7d0d?pid=84ab79b85&amp;color=0,0,0&amp;bt=1&amp;bbb=1">
                <a:extLst>
                  <a:ext uri="{FF2B5EF4-FFF2-40B4-BE49-F238E27FC236}">
                    <a16:creationId xmlns:a16="http://schemas.microsoft.com/office/drawing/2014/main" id="{DEFFEF6E-9AD6-39F6-8ED8-7DE1BAF10F5E}"/>
                  </a:ext>
                </a:extLst>
              </p:cNvPr>
              <p:cNvSpPr/>
              <p:nvPr/>
            </p:nvSpPr>
            <p:spPr>
              <a:xfrm>
                <a:off x="832104" y="3213100"/>
                <a:ext cx="10533888" cy="1917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心中有数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拟合优度的比较</a:t>
                </a:r>
                <a:endParaRPr lang="en-US" altLang="zh-CN" sz="1800" dirty="0"/>
              </a:p>
              <a:p>
                <a:pPr latinLnBrk="1">
                  <a:lnSpc>
                    <a:spcPts val="7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比较线性与非线性回归模型的决定系数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选择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更接近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的模型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𝑅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=1−</m:t>
                    </m:r>
                    <m:f>
                      <m:f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altLang="zh-CN" sz="1800" b="0" i="1" dirty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  <a:ea typeface="微软雅黑" pitchFamily="34" charset="-122"/>
                                        <a:cs typeface="微软雅黑" pitchFamily="34" charset="-12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altLang="zh-CN" sz="1800" b="0" i="0">
                                        <a:solidFill>
                                          <a:srgbClr val="000000"/>
                                        </a:solidFill>
                                        <a:latin typeface="Cambria Math" pitchFamily="34" charset="0"/>
                                        <a:ea typeface="Cambria Math" pitchFamily="34" charset="-122"/>
                                        <a:cs typeface="Cambria Math" pitchFamily="34" charset="-120"/>
                                      </a:rPr>
                                      <m:t>𝑦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num>
                      <m:den>
                        <m:limLow>
                          <m:limLow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8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8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p>
                          <m:sSup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  <m:sub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−</m:t>
                            </m:r>
                            <m:bar>
                              <m:barPr>
                                <m:pos m:val="top"/>
                                <m:ctrlPr>
                                  <a:rPr lang="en-US" altLang="zh-CN" sz="1800" b="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8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𝑦</m:t>
                                </m:r>
                              </m:e>
                            </m:bar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800" dirty="0"/>
              </a:p>
              <a:p>
                <a:pPr latinLnBrk="1">
                  <a:lnSpc>
                    <a:spcPts val="46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SimSun" panose="02010600030101010101" pitchFamily="2" charset="-122"/>
                    <a:ea typeface="微软雅黑" pitchFamily="34" charset="-122"/>
                    <a:cs typeface="微软雅黑" pitchFamily="34" charset="-120"/>
                  </a:rPr>
                  <a:t>   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比较残差平方和大小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残差平方和越小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拟合效果越好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残差平方和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en-US" altLang="zh-CN" sz="1800" b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acc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𝑒</m:t>
                            </m:r>
                          </m:e>
                        </m:acc>
                      </m:e>
                      <m: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limLow>
                      <m:limLowPr>
                        <m:ctrlPr>
                          <a:rPr lang="en-US" altLang="zh-CN" sz="18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limLowPr>
                      <m:e>
                        <m:limUpp>
                          <m:limUppPr>
                            <m:ctrlPr>
                              <a:rPr lang="en-US" altLang="zh-CN" sz="18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limUppPr>
                          <m:e>
                            <m:r>
                              <a:rPr lang="en-US" altLang="zh-CN" sz="1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  <m:t>∑</m:t>
                            </m:r>
                          </m:e>
                          <m:lim>
                            <m:r>
                              <a:rPr lang="en-US" altLang="zh-CN" sz="18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lim>
                        </m:limUpp>
                      </m:e>
                      <m:lim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CN" sz="1800" b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lim>
                    </m:limLow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zh-CN" sz="1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altLang="zh-CN" sz="18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18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𝑦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18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#3.2.2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3" name="P_4_BD#b5b1f7d0d?pid=84ab79b85&amp;color=0,0,0&amp;bt=1&amp;bbb=1">
                <a:extLst>
                  <a:ext uri="{FF2B5EF4-FFF2-40B4-BE49-F238E27FC236}">
                    <a16:creationId xmlns:a16="http://schemas.microsoft.com/office/drawing/2014/main" id="{DEFFEF6E-9AD6-39F6-8ED8-7DE1BAF10F5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13100"/>
                <a:ext cx="10533888" cy="1917700"/>
              </a:xfrm>
              <a:prstGeom prst="rect">
                <a:avLst/>
              </a:prstGeom>
              <a:blipFill>
                <a:blip r:embed="rId3"/>
                <a:stretch>
                  <a:fillRect l="-1389" b="-63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7023606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e0dd343de?vop=1&amp;pid=e2801db21&amp;color=0,0,0&amp;bt=1&amp;bbb=1&amp;hb=1"/>
              <p:cNvSpPr/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示例1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某科技公司研发了一种新型电池，为测试该新型电池从满电状态开始，每使用1小时其电量的衰减情况，现得到剩余电量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库仑）与使用时间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（小时）的散点图，其中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为正整数.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e0dd343de?vop=1&amp;pid=e2801db21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4711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QO_4_BD.1_2#e0dd343de?vop=1&amp;pid=e2801db21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20056" y="1817362"/>
            <a:ext cx="2139696" cy="107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BD.2_1#2996979c8?vop=1&amp;pid=e0dd343de&amp;color=0,0,0&amp;bbb=1"/>
              <p:cNvSpPr/>
              <p:nvPr/>
            </p:nvSpPr>
            <p:spPr>
              <a:xfrm>
                <a:off x="832104" y="3023862"/>
                <a:ext cx="10533888" cy="28238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利用散点图，判断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𝑎𝑡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𝑏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哪个更适宜作为回归模型（给出判断即可，不必说明理由）？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BD.2_1#2996979c8?vop=1&amp;pid=e0dd343de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023862"/>
                <a:ext cx="10533888" cy="282385"/>
              </a:xfrm>
              <a:prstGeom prst="rect">
                <a:avLst/>
              </a:prstGeom>
              <a:blipFill>
                <a:blip r:embed="rId5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3_1#2996979c8?vop=1&amp;pid=e0dd343de&amp;color=0,0,0&amp;bbb=1&amp;hb=1"/>
              <p:cNvSpPr/>
              <p:nvPr/>
            </p:nvSpPr>
            <p:spPr>
              <a:xfrm>
                <a:off x="832104" y="3309803"/>
                <a:ext cx="10533888" cy="6022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更适宜作为回归模型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.</m:t>
                    </m:r>
                  </m:oMath>
                </a14:m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1+2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从散点图可以看出，曲线递减的速度越来越慢，剩余电量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（库仑）与使用时间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楷体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小时）不呈线性关系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3_1#2996979c8?vop=1&amp;pid=e0dd343de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309803"/>
                <a:ext cx="10533888" cy="602298"/>
              </a:xfrm>
              <a:prstGeom prst="rect">
                <a:avLst/>
              </a:prstGeom>
              <a:blipFill>
                <a:blip r:embed="rId6"/>
                <a:stretch>
                  <a:fillRect l="-1042" b="-1616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_1#1bbc00ecc?vop=1&amp;pid=e0dd343de&amp;color=0,0,0&amp;bt=1&amp;bbb=1"/>
          <p:cNvSpPr/>
          <p:nvPr/>
        </p:nvSpPr>
        <p:spPr>
          <a:xfrm>
            <a:off x="832104" y="1080000"/>
            <a:ext cx="10533888" cy="28162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2500"/>
              </a:lnSpc>
            </a:pP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</a:t>
            </a:r>
            <a:r>
              <a:rPr lang="en-US" altLang="zh-CN" sz="1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4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在（1）的条件下，</a:t>
            </a:r>
            <a:endParaRPr lang="en-US" altLang="zh-CN" sz="1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5_1#26d33d665?vop=1&amp;pid=1bbc00ecc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（ⅰ）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求出剩余电量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与使用时间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的经验回归方程（系数精确到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0.01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）；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6_BD.5_1#26d33d665?vop=1&amp;pid=1bbc00ec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AS.6_1#26d33d665?vop=1&amp;pid=1bbc00ecc&amp;color=0,0,0&amp;bbb=1&amp;hb=1"/>
              <p:cNvSpPr/>
              <p:nvPr/>
            </p:nvSpPr>
            <p:spPr>
              <a:xfrm>
                <a:off x="832104" y="1690870"/>
                <a:ext cx="10533888" cy="213899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两边取对数得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步骤3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由于参考数据给出了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楷体" pitchFamily="34" charset="-122"/>
                            <a:cs typeface="楷体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，提醒我们引出对数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，于是对回归模型两边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同时取对数</a:t>
                </a:r>
                <a:endParaRPr lang="en-US" altLang="zh-CN" sz="1400" dirty="0"/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𝑧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</m:ba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9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𝑡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−9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𝑡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−4.25−9×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45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×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1.55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9</m:t>
                            </m:r>
                          </m:den>
                        </m:f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285−9×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fPr>
                              <m:num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45</m:t>
                                </m:r>
                              </m:num>
                              <m:den>
                                <m:r>
                                  <a:rPr lang="en-US" altLang="zh-CN" sz="1400" b="0" i="0">
                                    <a:solidFill>
                                      <a:srgbClr val="000000"/>
                                    </a:solidFill>
                                    <a:latin typeface="Cambria Math" pitchFamily="34" charset="0"/>
                                    <a:ea typeface="Cambria Math" pitchFamily="34" charset="-122"/>
                                    <a:cs typeface="Cambria Math" pitchFamily="34" charset="-120"/>
                                  </a:rPr>
                                  <m:t>9</m:t>
                                </m:r>
                              </m:den>
                            </m:f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)</m:t>
                            </m: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60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=−0.20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步骤4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计算经验回归方程中的参数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1.55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−(−0.20)×5≈1.17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𝑚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1.17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1.17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−0.20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1.17−0.20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步骤5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消去新元，得到非线性经验回归方程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6_AS.6_1#26d33d665?vop=1&amp;pid=1bbc00ecc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2138998"/>
              </a:xfrm>
              <a:prstGeom prst="rect">
                <a:avLst/>
              </a:prstGeom>
              <a:blipFill>
                <a:blip r:embed="rId4"/>
                <a:stretch>
                  <a:fillRect l="-1042" r="-231" b="-512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6_BD.7_1#388044c95?vop=1&amp;pid=1bbc00ecc&amp;color=0,0,0&amp;bt=1&amp;bbb=1&amp;hb=1"/>
              <p:cNvSpPr/>
              <p:nvPr/>
            </p:nvSpPr>
            <p:spPr>
              <a:xfrm>
                <a:off x="832104" y="1080000"/>
                <a:ext cx="10533888" cy="9349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（ⅱ）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当该电池剩余电量低于0.3库仑时，电池报警提示需要充电，否则影响电池使用寿命，请利用所求经验回归方程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，预判该新型电</a:t>
                </a:r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池从满电状态使用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12小时后，是否会报警提示，并说明理由.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参考数据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𝑧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ln</m:t>
                    </m:r>
                    <m:r>
                      <m:rPr>
                        <m:nor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 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6_BD.7_1#388044c95?vop=1&amp;pid=1bbc00ecc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934911"/>
              </a:xfrm>
              <a:prstGeom prst="rect">
                <a:avLst/>
              </a:prstGeom>
              <a:blipFill>
                <a:blip r:embed="rId3"/>
                <a:stretch>
                  <a:fillRect l="-1042" r="-116" b="-1103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QO_6_BD.7_2#388044c95?colgroup=6,6,6,6,6,7,7,4&amp;vop=1&amp;pid=1bbc00ec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8332064"/>
                  </p:ext>
                </p:extLst>
              </p:nvPr>
            </p:nvGraphicFramePr>
            <p:xfrm>
              <a:off x="832105" y="2136132"/>
              <a:ext cx="10536018" cy="929387"/>
            </p:xfrm>
            <a:graphic>
              <a:graphicData uri="http://schemas.openxmlformats.org/drawingml/2006/table">
                <a:tbl>
                  <a:tblPr/>
                  <a:tblGrid>
                    <a:gridCol w="131358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69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690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04904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Sup>
                                <m:sSubSupPr>
                                  <m:ctrlPr>
                                    <a:rPr lang="en-US" altLang="zh-CN" sz="1400" b="0" i="1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2</m:t>
                                  </m:r>
                                </m:sup>
                              </m:sSub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limLow>
                                <m:limLowPr>
                                  <m:ctrlPr>
                                    <a:rPr lang="en-US" altLang="zh-CN" sz="1400" b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limLowPr>
                                <m:e>
                                  <m:limUpp>
                                    <m:limUppPr>
                                      <m:ctrlPr>
                                        <a:rPr lang="en-US" altLang="zh-CN" sz="1400" b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</m:ctrlPr>
                                    </m:limUppPr>
                                    <m:e>
                                      <m:r>
                                        <a:rPr lang="en-US" altLang="zh-CN" sz="1400" b="0" i="0" spc="-100" dirty="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  <a:ea typeface="微软雅黑" pitchFamily="34" charset="-122"/>
                                          <a:cs typeface="微软雅黑" pitchFamily="34" charset="-120"/>
                                        </a:rPr>
                                        <m:t>∑</m:t>
                                      </m:r>
                                    </m:e>
                                    <m:lim>
                                      <m:r>
                                        <a:rPr lang="en-US" altLang="zh-CN" sz="1400" b="0" spc="-100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</m:lim>
                                  </m:limUpp>
                                </m:e>
                                <m:lim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altLang="zh-CN" sz="1400" b="0" spc="-1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lim>
                              </m:limLow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4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微软雅黑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e</m:t>
                                  </m:r>
                                </m:e>
                                <m:sup>
                                  <m:r>
                                    <a:rPr lang="en-US" altLang="zh-CN" sz="1400" b="0" i="0" spc="-100">
                                      <a:solidFill>
                                        <a:srgbClr val="000000"/>
                                      </a:solidFill>
                                      <a:latin typeface="Cambria Math" pitchFamily="34" charset="0"/>
                                      <a:ea typeface="Cambria Math" pitchFamily="34" charset="-122"/>
                                      <a:cs typeface="Cambria Math" pitchFamily="34" charset="-120"/>
                                    </a:rPr>
                                    <m:t>1.23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12.02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20.20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285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1400" b="0" i="0" spc="-100">
                                  <a:solidFill>
                                    <a:srgbClr val="000000"/>
                                  </a:solidFill>
                                  <a:latin typeface="Cambria Math" pitchFamily="34" charset="0"/>
                                  <a:ea typeface="Cambria Math" pitchFamily="34" charset="-122"/>
                                  <a:cs typeface="Cambria Math" pitchFamily="34" charset="-120"/>
                                </a:rPr>
                                <m:t>−4.25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45.07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3.42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QO_6_BD.7_2#388044c95?colgroup=6,6,6,6,6,7,7,4&amp;vop=1&amp;pid=1bbc00ecc&amp;color=0,0,0&amp;bb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8332064"/>
                  </p:ext>
                </p:extLst>
              </p:nvPr>
            </p:nvGraphicFramePr>
            <p:xfrm>
              <a:off x="832105" y="2136132"/>
              <a:ext cx="10536018" cy="929387"/>
            </p:xfrm>
            <a:graphic>
              <a:graphicData uri="http://schemas.openxmlformats.org/drawingml/2006/table">
                <a:tbl>
                  <a:tblPr/>
                  <a:tblGrid>
                    <a:gridCol w="131358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125884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1569000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1569000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1049041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</a:tblGrid>
                  <a:tr h="61195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63" t="-990" r="-701389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05340" t="-990" r="-635437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04348" t="-990" r="-532367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305825" t="-990" r="-434951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3865" t="-990" r="-332850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5837" t="-990" r="-168093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03876" t="-990" r="-67442" b="-613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905814" t="-990" r="-1163" b="-613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17437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12.02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1.55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20.20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285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05837" t="-196154" r="-168093" b="-1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45.07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2000"/>
                            </a:lnSpc>
                          </a:pPr>
                          <a:r>
                            <a:rPr lang="en-US" altLang="zh-CN" sz="1400" b="0" i="0" dirty="0">
                              <a:solidFill>
                                <a:srgbClr val="000000"/>
                              </a:solidFill>
                              <a:latin typeface="微软雅黑" pitchFamily="34" charset="0"/>
                              <a:ea typeface="微软雅黑" pitchFamily="34" charset="-122"/>
                              <a:cs typeface="微软雅黑" pitchFamily="34" charset="-120"/>
                            </a:rPr>
                            <a:t>3.42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6_BD.7_3#388044c95?vop=1&amp;pid=1bbc00ecc&amp;color=0,0,0&amp;bbb=1"/>
              <p:cNvSpPr/>
              <p:nvPr/>
            </p:nvSpPr>
            <p:spPr>
              <a:xfrm>
                <a:off x="832104" y="3202932"/>
                <a:ext cx="10533888" cy="711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参考公式：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limLow>
                          <m:limLow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𝑣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𝑛𝑢</m:t>
                            </m:r>
                          </m:e>
                        </m:ba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⋅</m:t>
                        </m:r>
                        <m:bar>
                          <m:barPr>
                            <m:pos m:val="top"/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itchFamily="34" charset="-122"/>
                                <a:cs typeface="Cambria Math" pitchFamily="34" charset="-120"/>
                              </a:rPr>
                            </m:ctrlPr>
                          </m:barPr>
                          <m:e>
                            <m:r>
                              <a:rPr lang="en-US" altLang="zh-CN" sz="14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bar>
                      </m:num>
                      <m:den>
                        <m:limLow>
                          <m:limLowPr>
                            <m:ctrlPr>
                              <a:rPr lang="en-US" altLang="zh-CN" sz="1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limUpp>
                              <m:limUppPr>
                                <m:ctrlPr>
                                  <a:rPr lang="en-US" altLang="zh-CN" sz="14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limUppPr>
                              <m:e>
                                <m:r>
                                  <a:rPr lang="en-US" altLang="zh-CN" sz="1400" b="0" i="0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  <m:t>∑</m:t>
                                </m:r>
                              </m:e>
                              <m:lim>
                                <m:r>
                                  <a:rPr lang="en-US" altLang="zh-CN" sz="1400" b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lim>
                            </m:limUpp>
                          </m:e>
                          <m:lim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altLang="zh-CN" sz="1400" b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=1</m:t>
                            </m:r>
                          </m:lim>
                        </m:limLow>
                        <m:sSubSup>
                          <m:sSubSupPr>
                            <m:ctrlPr>
                              <a:rPr lang="en-US" altLang="zh-CN" sz="1400" b="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𝑢</m:t>
                            </m:r>
                          </m:e>
                          <m:sub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𝑖</m:t>
                            </m:r>
                          </m:sub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b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</m:t>
                        </m:r>
                        <m:sSup>
                          <m:sSup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sSupPr>
                          <m:e>
                            <m:bar>
                              <m:barPr>
                                <m:pos m:val="top"/>
                                <m:ctrlPr>
                                  <a:rPr lang="en-US" altLang="zh-CN" sz="1400" b="0" i="1" dirty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  <a:ea typeface="微软雅黑" pitchFamily="34" charset="-122"/>
                                    <a:cs typeface="微软雅黑" pitchFamily="34" charset="-120"/>
                                  </a:rPr>
                                </m:ctrlPr>
                              </m:barPr>
                              <m:e>
                                <m:r>
                                  <a:rPr lang="en-US" altLang="zh-CN" sz="14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𝑛𝑢</m:t>
                                </m:r>
                              </m:e>
                            </m:bar>
                          </m:e>
                          <m:sup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𝛼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</m:ba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𝛽</m:t>
                        </m:r>
                      </m:e>
                    </m:acc>
                    <m:bar>
                      <m:barPr>
                        <m:pos m:val="top"/>
                        <m:ctrlPr>
                          <a:rPr lang="en-US" altLang="zh-CN" sz="1400" b="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itchFamily="34" charset="-122"/>
                            <a:cs typeface="Cambria Math" pitchFamily="34" charset="-120"/>
                          </a:rPr>
                        </m:ctrlPr>
                      </m:barPr>
                      <m:e>
                        <m:r>
                          <a:rPr lang="en-US" altLang="zh-CN" sz="14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ba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6_BD.7_3#388044c95?vop=1&amp;pid=1bbc00ec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02932"/>
                <a:ext cx="10533888" cy="711200"/>
              </a:xfrm>
              <a:prstGeom prst="rect">
                <a:avLst/>
              </a:prstGeom>
              <a:blipFill>
                <a:blip r:embed="rId5"/>
                <a:stretch>
                  <a:fillRect l="-10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6_AS.8_1#388044c95?vop=1&amp;pid=1bbc00ecc&amp;color=0,0,0&amp;bbb=1"/>
              <p:cNvSpPr/>
              <p:nvPr/>
            </p:nvSpPr>
            <p:spPr>
              <a:xfrm>
                <a:off x="832104" y="3914132"/>
                <a:ext cx="10533888" cy="6604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会报警提示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理由如下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endParaRPr lang="en-US" altLang="zh-CN" sz="1400" dirty="0"/>
              </a:p>
              <a:p>
                <a:pPr latinLnBrk="1">
                  <a:lnSpc>
                    <a:spcPts val="2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对于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1.17−0.20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令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𝑡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=12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得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acc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𝑦</m:t>
                        </m:r>
                      </m:e>
                    </m:acc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1.17−0.20×12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−1.23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3.42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≈0.29&lt;0.3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故会报警提示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6_AS.8_1#388044c95?vop=1&amp;pid=1bbc00ecc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914132"/>
                <a:ext cx="10533888" cy="660400"/>
              </a:xfrm>
              <a:prstGeom prst="rect">
                <a:avLst/>
              </a:prstGeom>
              <a:blipFill>
                <a:blip r:embed="rId6"/>
                <a:stretch>
                  <a:fillRect l="-1042" b="-92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EX.9_1#e0dd343de?vop=1&amp;pid=e2801db21&amp;color=0,0,0&amp;bt=1&amp;bbb=1"/>
              <p:cNvSpPr/>
              <p:nvPr/>
            </p:nvSpPr>
            <p:spPr>
              <a:xfrm>
                <a:off x="832104" y="1080000"/>
                <a:ext cx="10533888" cy="6030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endParaRPr lang="en-US" altLang="zh-CN" sz="1400" dirty="0"/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题目给出散点图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可观察到散点在一条曲线上波动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所以变量之间呈非线性相关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𝑦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𝑚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e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𝑘𝑡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更适宜作为回归模型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EX.9_1#e0dd343de?vop=1&amp;pid=e2801db21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603060"/>
              </a:xfrm>
              <a:prstGeom prst="rect">
                <a:avLst/>
              </a:prstGeom>
              <a:blipFill>
                <a:blip r:embed="rId3"/>
                <a:stretch>
                  <a:fillRect l="-1042" b="-1818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717</Words>
  <Application>Microsoft Office PowerPoint</Application>
  <PresentationFormat>宽屏</PresentationFormat>
  <Paragraphs>109</Paragraphs>
  <Slides>12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8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2025-10-20T02:41:29Z</dcterms:created>
  <dcterms:modified xsi:type="dcterms:W3CDTF">2025-10-20T02:54:17Z</dcterms:modified>
  <cp:category/>
  <cp:contentStatus/>
</cp:coreProperties>
</file>